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8" r:id="rId3"/>
    <p:sldId id="257" r:id="rId4"/>
    <p:sldId id="258" r:id="rId5"/>
    <p:sldId id="262" r:id="rId6"/>
    <p:sldId id="259" r:id="rId7"/>
    <p:sldId id="264" r:id="rId8"/>
    <p:sldId id="260" r:id="rId9"/>
    <p:sldId id="267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7FC"/>
    <a:srgbClr val="006FD1"/>
    <a:srgbClr val="F4C3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3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jpe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19" Type="http://schemas.openxmlformats.org/officeDocument/2006/relationships/image" Target="../media/image19.jpe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 userDrawn="1"/>
        </p:nvGrpSpPr>
        <p:grpSpPr>
          <a:xfrm>
            <a:off x="645019" y="5271084"/>
            <a:ext cx="11310809" cy="1896578"/>
            <a:chOff x="645019" y="5271084"/>
            <a:chExt cx="11310809" cy="1896578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59250" y="5271084"/>
              <a:ext cx="1896578" cy="189657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0428" y="6383093"/>
              <a:ext cx="432000" cy="4320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32256" y="6354729"/>
              <a:ext cx="432000" cy="4320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4084" y="6367924"/>
              <a:ext cx="432000" cy="4320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95912" y="6383093"/>
              <a:ext cx="432000" cy="4320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27740" y="6354729"/>
              <a:ext cx="432000" cy="4320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9568" y="6360099"/>
              <a:ext cx="432000" cy="4320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91396" y="6373349"/>
              <a:ext cx="432000" cy="432000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 userDrawn="1"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23224" y="6408512"/>
              <a:ext cx="432000" cy="432000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5052" y="6383093"/>
              <a:ext cx="432000" cy="4320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5080" y="6356647"/>
              <a:ext cx="432000" cy="43200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030" y="6365325"/>
              <a:ext cx="432000" cy="4320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019" y="6364831"/>
              <a:ext cx="432000" cy="43200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68600" y="6335468"/>
              <a:ext cx="432000" cy="43200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36772" y="6491093"/>
              <a:ext cx="432000" cy="216000"/>
            </a:xfrm>
            <a:prstGeom prst="rect">
              <a:avLst/>
            </a:prstGeom>
          </p:spPr>
        </p:pic>
      </p:grp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929" y="373"/>
            <a:ext cx="5096652" cy="3399467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" y="-10099"/>
            <a:ext cx="3874725" cy="336326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819" y="-4803"/>
            <a:ext cx="4362325" cy="3389527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0" y="3354505"/>
            <a:ext cx="12203031" cy="1492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2772" y="3468442"/>
            <a:ext cx="11846828" cy="1236908"/>
          </a:xfrm>
        </p:spPr>
        <p:txBody>
          <a:bodyPr anchor="b">
            <a:normAutofit/>
          </a:bodyPr>
          <a:lstStyle>
            <a:lvl1pPr algn="l"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 err="1" smtClean="0"/>
              <a:t>AzureDAY</a:t>
            </a:r>
            <a:r>
              <a:rPr lang="en-US" dirty="0" smtClean="0"/>
              <a:t> 2015: Click to edit the title of your 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92772" y="5029531"/>
            <a:ext cx="9144000" cy="91419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algn="l"/>
            <a:r>
              <a:rPr lang="en-US" sz="2800" dirty="0" smtClean="0">
                <a:solidFill>
                  <a:schemeClr val="bg1"/>
                </a:solidFill>
                <a:latin typeface="Segoe UI Semibold" panose="020B0702040204020203" pitchFamily="34" charset="0"/>
              </a:rPr>
              <a:t>Enter SPEAKER NAME</a:t>
            </a:r>
          </a:p>
          <a:p>
            <a:pPr algn="l"/>
            <a:r>
              <a:rPr lang="en-US" sz="2800" dirty="0" smtClean="0">
                <a:solidFill>
                  <a:schemeClr val="bg1"/>
                </a:solidFill>
                <a:latin typeface="Segoe UI Semibold" panose="020B0702040204020203" pitchFamily="34" charset="0"/>
              </a:rPr>
              <a:t>Speaker credentials, contacts</a:t>
            </a:r>
            <a:endParaRPr lang="en-US" sz="2800" dirty="0">
              <a:solidFill>
                <a:schemeClr val="bg1"/>
              </a:solidFill>
              <a:latin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152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76510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7048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text 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5271084"/>
            <a:ext cx="11955828" cy="1896578"/>
            <a:chOff x="0" y="5271084"/>
            <a:chExt cx="11955828" cy="1896578"/>
          </a:xfrm>
        </p:grpSpPr>
        <p:grpSp>
          <p:nvGrpSpPr>
            <p:cNvPr id="9" name="Group 8"/>
            <p:cNvGrpSpPr/>
            <p:nvPr userDrawn="1"/>
          </p:nvGrpSpPr>
          <p:grpSpPr>
            <a:xfrm>
              <a:off x="645019" y="5271084"/>
              <a:ext cx="11310809" cy="1896578"/>
              <a:chOff x="645019" y="5271084"/>
              <a:chExt cx="11310809" cy="1896578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59250" y="5271084"/>
                <a:ext cx="1896578" cy="189657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00428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32256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64084" y="6367924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9591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27740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59568" y="636009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91396" y="637334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23224" y="6408512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5505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5080" y="6356647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5030" y="6365325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019" y="6364831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68600" y="6335468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36772" y="6491093"/>
                <a:ext cx="432000" cy="216000"/>
              </a:xfrm>
              <a:prstGeom prst="rect">
                <a:avLst/>
              </a:prstGeom>
            </p:spPr>
          </p:pic>
        </p:grpSp>
        <p:sp>
          <p:nvSpPr>
            <p:cNvPr id="10" name="Rectangle 9"/>
            <p:cNvSpPr/>
            <p:nvPr userDrawn="1"/>
          </p:nvSpPr>
          <p:spPr>
            <a:xfrm>
              <a:off x="0" y="5962650"/>
              <a:ext cx="9768772" cy="210327"/>
            </a:xfrm>
            <a:prstGeom prst="rect">
              <a:avLst/>
            </a:prstGeom>
            <a:solidFill>
              <a:srgbClr val="F4C301"/>
            </a:solidFill>
            <a:ln>
              <a:solidFill>
                <a:srgbClr val="F4C3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13620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3984625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 dirty="0" smtClean="0"/>
              <a:t> 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5271084"/>
            <a:ext cx="11955828" cy="1896578"/>
            <a:chOff x="0" y="5271084"/>
            <a:chExt cx="11955828" cy="1896578"/>
          </a:xfrm>
        </p:grpSpPr>
        <p:grpSp>
          <p:nvGrpSpPr>
            <p:cNvPr id="8" name="Group 7"/>
            <p:cNvGrpSpPr/>
            <p:nvPr userDrawn="1"/>
          </p:nvGrpSpPr>
          <p:grpSpPr>
            <a:xfrm>
              <a:off x="645019" y="5271084"/>
              <a:ext cx="11310809" cy="1896578"/>
              <a:chOff x="645019" y="5271084"/>
              <a:chExt cx="11310809" cy="1896578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59250" y="5271084"/>
                <a:ext cx="1896578" cy="1896578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00428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32256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64084" y="6367924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9591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27740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59568" y="636009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91396" y="637334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23224" y="6408512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5505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5080" y="6356647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5030" y="6365325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019" y="6364831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68600" y="6335468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36772" y="6491093"/>
                <a:ext cx="432000" cy="216000"/>
              </a:xfrm>
              <a:prstGeom prst="rect">
                <a:avLst/>
              </a:prstGeom>
            </p:spPr>
          </p:pic>
        </p:grpSp>
        <p:sp>
          <p:nvSpPr>
            <p:cNvPr id="9" name="Rectangle 8"/>
            <p:cNvSpPr/>
            <p:nvPr userDrawn="1"/>
          </p:nvSpPr>
          <p:spPr>
            <a:xfrm>
              <a:off x="0" y="5962650"/>
              <a:ext cx="9768772" cy="210327"/>
            </a:xfrm>
            <a:prstGeom prst="rect">
              <a:avLst/>
            </a:prstGeom>
            <a:solidFill>
              <a:srgbClr val="F4C301"/>
            </a:solidFill>
            <a:ln>
              <a:solidFill>
                <a:srgbClr val="F4C3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2537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</a:rPr>
              <a:t>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3926909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Blip>
                <a:blip r:embed="rId2"/>
              </a:buBlip>
              <a:tabLst/>
              <a:defRPr baseline="0"/>
            </a:lvl1pPr>
          </a:lstStyle>
          <a:p>
            <a:pPr lvl="0"/>
            <a:r>
              <a:rPr lang="en-US" dirty="0" smtClean="0"/>
              <a:t> Click to edit text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lang="en-US" dirty="0" smtClean="0"/>
              <a:t> Click to edit text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lang="en-US" dirty="0" smtClean="0"/>
              <a:t> Click to edit text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lang="en-US" dirty="0" smtClean="0"/>
              <a:t> Click to edit text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lang="en-US" dirty="0" smtClean="0"/>
              <a:t> Click to edit text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lang="en-US" dirty="0" smtClean="0"/>
              <a:t> Click to edit text</a:t>
            </a:r>
          </a:p>
          <a:p>
            <a:pPr lvl="0"/>
            <a:r>
              <a:rPr lang="en-US" dirty="0" smtClean="0"/>
              <a:t> Click to edit text</a:t>
            </a: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0" y="5271084"/>
            <a:ext cx="11955828" cy="1896578"/>
            <a:chOff x="0" y="5271084"/>
            <a:chExt cx="11955828" cy="1896578"/>
          </a:xfrm>
        </p:grpSpPr>
        <p:grpSp>
          <p:nvGrpSpPr>
            <p:cNvPr id="7" name="Group 6"/>
            <p:cNvGrpSpPr/>
            <p:nvPr userDrawn="1"/>
          </p:nvGrpSpPr>
          <p:grpSpPr>
            <a:xfrm>
              <a:off x="645019" y="5271084"/>
              <a:ext cx="11310809" cy="1896578"/>
              <a:chOff x="645019" y="5271084"/>
              <a:chExt cx="11310809" cy="1896578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59250" y="5271084"/>
                <a:ext cx="1896578" cy="1896578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00428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32256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64084" y="6367924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9591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27740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59568" y="636009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91396" y="637334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23224" y="6408512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5505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5080" y="6356647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5030" y="6365325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019" y="6364831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68600" y="6335468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1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36772" y="6491093"/>
                <a:ext cx="432000" cy="216000"/>
              </a:xfrm>
              <a:prstGeom prst="rect">
                <a:avLst/>
              </a:prstGeom>
            </p:spPr>
          </p:pic>
        </p:grpSp>
        <p:sp>
          <p:nvSpPr>
            <p:cNvPr id="23" name="Rectangle 22"/>
            <p:cNvSpPr/>
            <p:nvPr userDrawn="1"/>
          </p:nvSpPr>
          <p:spPr>
            <a:xfrm>
              <a:off x="0" y="5962650"/>
              <a:ext cx="9768772" cy="210327"/>
            </a:xfrm>
            <a:prstGeom prst="rect">
              <a:avLst/>
            </a:prstGeom>
            <a:solidFill>
              <a:srgbClr val="F4C301"/>
            </a:solidFill>
            <a:ln>
              <a:solidFill>
                <a:srgbClr val="F4C3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7005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</a:rPr>
              <a:t>Enter 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20034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 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0" y="5271084"/>
            <a:ext cx="11955828" cy="1896578"/>
            <a:chOff x="0" y="5271084"/>
            <a:chExt cx="11955828" cy="1896578"/>
          </a:xfrm>
        </p:grpSpPr>
        <p:grpSp>
          <p:nvGrpSpPr>
            <p:cNvPr id="7" name="Group 6"/>
            <p:cNvGrpSpPr/>
            <p:nvPr userDrawn="1"/>
          </p:nvGrpSpPr>
          <p:grpSpPr>
            <a:xfrm>
              <a:off x="645019" y="5271084"/>
              <a:ext cx="11310809" cy="1896578"/>
              <a:chOff x="645019" y="5271084"/>
              <a:chExt cx="11310809" cy="1896578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59250" y="5271084"/>
                <a:ext cx="1896578" cy="1896578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00428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32256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64084" y="6367924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9591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27740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59568" y="636009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91396" y="637334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23224" y="6408512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5505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5080" y="6356647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5030" y="6365325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019" y="6364831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68600" y="6335468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36772" y="6491093"/>
                <a:ext cx="432000" cy="216000"/>
              </a:xfrm>
              <a:prstGeom prst="rect">
                <a:avLst/>
              </a:prstGeom>
            </p:spPr>
          </p:pic>
        </p:grpSp>
        <p:sp>
          <p:nvSpPr>
            <p:cNvPr id="23" name="Rectangle 22"/>
            <p:cNvSpPr/>
            <p:nvPr userDrawn="1"/>
          </p:nvSpPr>
          <p:spPr>
            <a:xfrm>
              <a:off x="0" y="5962650"/>
              <a:ext cx="9768772" cy="210327"/>
            </a:xfrm>
            <a:prstGeom prst="rect">
              <a:avLst/>
            </a:prstGeom>
            <a:solidFill>
              <a:srgbClr val="F4C301"/>
            </a:solidFill>
            <a:ln>
              <a:solidFill>
                <a:srgbClr val="F4C3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Subtitle 2"/>
          <p:cNvSpPr>
            <a:spLocks noGrp="1"/>
          </p:cNvSpPr>
          <p:nvPr>
            <p:ph type="subTitle" idx="10" hasCustomPrompt="1"/>
          </p:nvPr>
        </p:nvSpPr>
        <p:spPr>
          <a:xfrm>
            <a:off x="838200" y="3963986"/>
            <a:ext cx="10515600" cy="1814993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algn="l"/>
            <a:r>
              <a:rPr lang="en-US" sz="2800" dirty="0" smtClean="0">
                <a:solidFill>
                  <a:schemeClr val="bg1"/>
                </a:solidFill>
                <a:latin typeface="Segoe UI Semibold" panose="020B0702040204020203" pitchFamily="34" charset="0"/>
              </a:rPr>
              <a:t>Text</a:t>
            </a:r>
            <a:endParaRPr lang="en-US" sz="2800" dirty="0">
              <a:solidFill>
                <a:schemeClr val="bg1"/>
              </a:solidFill>
              <a:latin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526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</a:rPr>
              <a:t>Enter Slide Title</a:t>
            </a:r>
            <a:endParaRPr lang="en-US" dirty="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0" y="5271084"/>
            <a:ext cx="11955828" cy="1896578"/>
            <a:chOff x="0" y="5271084"/>
            <a:chExt cx="11955828" cy="1896578"/>
          </a:xfrm>
        </p:grpSpPr>
        <p:grpSp>
          <p:nvGrpSpPr>
            <p:cNvPr id="7" name="Group 6"/>
            <p:cNvGrpSpPr/>
            <p:nvPr userDrawn="1"/>
          </p:nvGrpSpPr>
          <p:grpSpPr>
            <a:xfrm>
              <a:off x="645019" y="5271084"/>
              <a:ext cx="11310809" cy="1896578"/>
              <a:chOff x="645019" y="5271084"/>
              <a:chExt cx="11310809" cy="1896578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59250" y="5271084"/>
                <a:ext cx="1896578" cy="1896578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00428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32256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64084" y="6367924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9591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27740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59568" y="636009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91396" y="637334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23224" y="6408512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5505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5080" y="6356647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5030" y="6365325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019" y="6364831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68600" y="6335468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36772" y="6491093"/>
                <a:ext cx="432000" cy="216000"/>
              </a:xfrm>
              <a:prstGeom prst="rect">
                <a:avLst/>
              </a:prstGeom>
            </p:spPr>
          </p:pic>
        </p:grpSp>
        <p:sp>
          <p:nvSpPr>
            <p:cNvPr id="23" name="Rectangle 22"/>
            <p:cNvSpPr/>
            <p:nvPr userDrawn="1"/>
          </p:nvSpPr>
          <p:spPr>
            <a:xfrm>
              <a:off x="0" y="5962650"/>
              <a:ext cx="9768772" cy="210327"/>
            </a:xfrm>
            <a:prstGeom prst="rect">
              <a:avLst/>
            </a:prstGeom>
            <a:solidFill>
              <a:srgbClr val="F4C301"/>
            </a:solidFill>
            <a:ln>
              <a:solidFill>
                <a:srgbClr val="F4C3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Subtitle 2"/>
          <p:cNvSpPr>
            <a:spLocks noGrp="1"/>
          </p:cNvSpPr>
          <p:nvPr>
            <p:ph type="subTitle" idx="10" hasCustomPrompt="1"/>
          </p:nvPr>
        </p:nvSpPr>
        <p:spPr>
          <a:xfrm>
            <a:off x="838200" y="1853180"/>
            <a:ext cx="10515600" cy="3925800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algn="l"/>
            <a:r>
              <a:rPr lang="en-US" sz="2800" dirty="0" smtClean="0">
                <a:solidFill>
                  <a:schemeClr val="bg1"/>
                </a:solidFill>
                <a:latin typeface="Segoe UI Semibold" panose="020B0702040204020203" pitchFamily="34" charset="0"/>
              </a:rPr>
              <a:t>Text</a:t>
            </a:r>
            <a:endParaRPr lang="en-US" sz="2800" dirty="0">
              <a:solidFill>
                <a:schemeClr val="bg1"/>
              </a:solidFill>
              <a:latin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8002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305"/>
            <a:ext cx="7277101" cy="686230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609473" y="2101286"/>
            <a:ext cx="4057649" cy="109473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</a:rPr>
              <a:t>Demonstration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bold" panose="020B0702040204020203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9250" y="5271084"/>
            <a:ext cx="1896578" cy="1896578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7609472" y="3420685"/>
            <a:ext cx="4057649" cy="9144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Description of your demonstration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898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0020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0020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0" y="5271084"/>
            <a:ext cx="11955828" cy="1896578"/>
            <a:chOff x="0" y="5271084"/>
            <a:chExt cx="11955828" cy="1896578"/>
          </a:xfrm>
        </p:grpSpPr>
        <p:grpSp>
          <p:nvGrpSpPr>
            <p:cNvPr id="8" name="Group 7"/>
            <p:cNvGrpSpPr/>
            <p:nvPr userDrawn="1"/>
          </p:nvGrpSpPr>
          <p:grpSpPr>
            <a:xfrm>
              <a:off x="645019" y="5271084"/>
              <a:ext cx="11310809" cy="1896578"/>
              <a:chOff x="645019" y="5271084"/>
              <a:chExt cx="11310809" cy="1896578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59250" y="5271084"/>
                <a:ext cx="1896578" cy="1896578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00428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32256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64084" y="6367924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9591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27740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59568" y="636009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91396" y="637334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23224" y="6408512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5505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5080" y="6356647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5030" y="6365325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019" y="6364831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68600" y="6335468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36772" y="6491093"/>
                <a:ext cx="432000" cy="216000"/>
              </a:xfrm>
              <a:prstGeom prst="rect">
                <a:avLst/>
              </a:prstGeom>
            </p:spPr>
          </p:pic>
        </p:grpSp>
        <p:sp>
          <p:nvSpPr>
            <p:cNvPr id="24" name="Rectangle 23"/>
            <p:cNvSpPr/>
            <p:nvPr userDrawn="1"/>
          </p:nvSpPr>
          <p:spPr>
            <a:xfrm>
              <a:off x="0" y="5962650"/>
              <a:ext cx="9768772" cy="210327"/>
            </a:xfrm>
            <a:prstGeom prst="rect">
              <a:avLst/>
            </a:prstGeom>
            <a:solidFill>
              <a:srgbClr val="F4C301"/>
            </a:solidFill>
            <a:ln>
              <a:solidFill>
                <a:srgbClr val="F4C3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85393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header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3623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header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3623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0" y="5271084"/>
            <a:ext cx="11955828" cy="1896578"/>
            <a:chOff x="0" y="5271084"/>
            <a:chExt cx="11955828" cy="1896578"/>
          </a:xfrm>
        </p:grpSpPr>
        <p:grpSp>
          <p:nvGrpSpPr>
            <p:cNvPr id="10" name="Group 9"/>
            <p:cNvGrpSpPr/>
            <p:nvPr userDrawn="1"/>
          </p:nvGrpSpPr>
          <p:grpSpPr>
            <a:xfrm>
              <a:off x="645019" y="5271084"/>
              <a:ext cx="11310809" cy="1896578"/>
              <a:chOff x="645019" y="5271084"/>
              <a:chExt cx="11310809" cy="1896578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59250" y="5271084"/>
                <a:ext cx="1896578" cy="189657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00428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32256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64084" y="6367924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9591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27740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59568" y="636009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91396" y="637334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23224" y="6408512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5505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5080" y="6356647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5030" y="6365325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019" y="6364831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68600" y="6335468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36772" y="6491093"/>
                <a:ext cx="432000" cy="216000"/>
              </a:xfrm>
              <a:prstGeom prst="rect">
                <a:avLst/>
              </a:prstGeom>
            </p:spPr>
          </p:pic>
        </p:grpSp>
        <p:sp>
          <p:nvSpPr>
            <p:cNvPr id="26" name="Rectangle 25"/>
            <p:cNvSpPr/>
            <p:nvPr userDrawn="1"/>
          </p:nvSpPr>
          <p:spPr>
            <a:xfrm>
              <a:off x="0" y="5962650"/>
              <a:ext cx="9768772" cy="210327"/>
            </a:xfrm>
            <a:prstGeom prst="rect">
              <a:avLst/>
            </a:prstGeom>
            <a:solidFill>
              <a:srgbClr val="F4C301"/>
            </a:solidFill>
            <a:ln>
              <a:solidFill>
                <a:srgbClr val="F4C3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26604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7409" y="2641600"/>
            <a:ext cx="5143500" cy="1325563"/>
          </a:xfrm>
        </p:spPr>
        <p:txBody>
          <a:bodyPr>
            <a:noAutofit/>
          </a:bodyPr>
          <a:lstStyle>
            <a:lvl1pPr>
              <a:defRPr sz="5400" baseline="0"/>
            </a:lvl1pPr>
          </a:lstStyle>
          <a:p>
            <a:r>
              <a:rPr lang="en-US" dirty="0" smtClean="0"/>
              <a:t>Got Questions?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275" y="0"/>
            <a:ext cx="6858000" cy="6858000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 userDrawn="1"/>
        </p:nvSpPr>
        <p:spPr>
          <a:xfrm>
            <a:off x="537409" y="5129835"/>
            <a:ext cx="11133221" cy="8542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Segoe UI Semibold" panose="020B0702040204020203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 userDrawn="1"/>
        </p:nvSpPr>
        <p:spPr>
          <a:xfrm>
            <a:off x="537409" y="4894174"/>
            <a:ext cx="51435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+mj-ea"/>
                <a:cs typeface="+mj-cs"/>
              </a:defRPr>
            </a:lvl1pPr>
          </a:lstStyle>
          <a:p>
            <a:pPr marL="0" indent="0">
              <a:buNone/>
            </a:pPr>
            <a:endParaRPr lang="en-US" sz="2800" dirty="0">
              <a:solidFill>
                <a:schemeClr val="bg1"/>
              </a:solidFill>
              <a:latin typeface="Segoe UI Semibold" panose="020B0702040204020203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37409" y="5131357"/>
            <a:ext cx="6553202" cy="9144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marL="0" indent="0">
              <a:buNone/>
            </a:pPr>
            <a:r>
              <a:rPr lang="en-US" sz="2800" dirty="0" smtClean="0">
                <a:solidFill>
                  <a:schemeClr val="bg1"/>
                </a:solidFill>
                <a:latin typeface="Segoe UI Semibold" panose="020B0702040204020203" pitchFamily="34" charset="0"/>
              </a:rPr>
              <a:t>SPEAKER NAME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chemeClr val="bg1"/>
                </a:solidFill>
                <a:latin typeface="Segoe UI Semibold" panose="020B0702040204020203" pitchFamily="34" charset="0"/>
              </a:rPr>
              <a:t>Speaker credentials, contacts</a:t>
            </a:r>
          </a:p>
        </p:txBody>
      </p:sp>
    </p:spTree>
    <p:extLst>
      <p:ext uri="{BB962C8B-B14F-4D97-AF65-F5344CB8AC3E}">
        <p14:creationId xmlns:p14="http://schemas.microsoft.com/office/powerpoint/2010/main" val="30656696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5271084"/>
            <a:ext cx="11955828" cy="1896578"/>
            <a:chOff x="0" y="5271084"/>
            <a:chExt cx="11955828" cy="1896578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645019" y="5271084"/>
              <a:ext cx="11310809" cy="1896578"/>
              <a:chOff x="645019" y="5271084"/>
              <a:chExt cx="11310809" cy="1896578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59250" y="5271084"/>
                <a:ext cx="1896578" cy="1896578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00428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32256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64084" y="6367924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9591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27740" y="635472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59568" y="636009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91396" y="6373349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23224" y="6408512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55052" y="6383093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5080" y="6356647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5030" y="6365325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019" y="6364831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68600" y="6335468"/>
                <a:ext cx="432000" cy="432000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36772" y="6491093"/>
                <a:ext cx="432000" cy="216000"/>
              </a:xfrm>
              <a:prstGeom prst="rect">
                <a:avLst/>
              </a:prstGeom>
            </p:spPr>
          </p:pic>
        </p:grpSp>
        <p:sp>
          <p:nvSpPr>
            <p:cNvPr id="7" name="Rectangle 6"/>
            <p:cNvSpPr/>
            <p:nvPr userDrawn="1"/>
          </p:nvSpPr>
          <p:spPr>
            <a:xfrm>
              <a:off x="0" y="5962650"/>
              <a:ext cx="9768772" cy="210327"/>
            </a:xfrm>
            <a:prstGeom prst="rect">
              <a:avLst/>
            </a:prstGeom>
            <a:solidFill>
              <a:srgbClr val="F4C301"/>
            </a:solidFill>
            <a:ln>
              <a:solidFill>
                <a:srgbClr val="F4C3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469405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6FD1"/>
            </a:gs>
            <a:gs pos="100000">
              <a:srgbClr val="0097FC">
                <a:lumMod val="10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15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7" r:id="rId10"/>
    <p:sldLayoutId id="214748365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egoe UI Semibold" panose="020B07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Tx/>
        <a:buBlip>
          <a:blip r:embed="rId13"/>
        </a:buBlip>
        <a:defRPr sz="2800" kern="1200">
          <a:solidFill>
            <a:schemeClr val="bg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1"/>
        </a:buClr>
        <a:buFont typeface="Wingdings" panose="05000000000000000000" pitchFamily="2" charset="2"/>
        <a:buChar char="§"/>
        <a:defRPr sz="2400" kern="1200">
          <a:solidFill>
            <a:schemeClr val="bg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1"/>
        </a:buClr>
        <a:buFont typeface="Calibri" panose="020F0502020204030204" pitchFamily="34" charset="0"/>
        <a:buChar char="Δ"/>
        <a:defRPr sz="2000" kern="1200">
          <a:solidFill>
            <a:schemeClr val="bg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1"/>
        </a:buClr>
        <a:buFont typeface="Wingdings" panose="05000000000000000000" pitchFamily="2" charset="2"/>
        <a:buChar char="v"/>
        <a:defRPr sz="1800" kern="1200">
          <a:solidFill>
            <a:schemeClr val="bg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6609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Let`s Rock!!!</a:t>
            </a:r>
            <a:endParaRPr lang="uk-UA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74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 dirty="0"/>
          </a:p>
        </p:txBody>
      </p:sp>
      <p:pic>
        <p:nvPicPr>
          <p:cNvPr id="6" name="AzureDev (Low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347"/>
          </a:xfrm>
        </p:spPr>
      </p:pic>
    </p:spTree>
    <p:extLst>
      <p:ext uri="{BB962C8B-B14F-4D97-AF65-F5344CB8AC3E}">
        <p14:creationId xmlns:p14="http://schemas.microsoft.com/office/powerpoint/2010/main" val="3835487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9800"/>
    </mc:Choice>
    <mc:Fallback>
      <p:transition spd="slow" advClick="0" advTm="89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Azure Day 2015</a:t>
            </a:r>
            <a:r>
              <a:rPr lang="ru-RU" dirty="0" smtClean="0"/>
              <a:t> - Первая Конференция </a:t>
            </a:r>
            <a:r>
              <a:rPr lang="en-US" dirty="0"/>
              <a:t>Azure</a:t>
            </a:r>
            <a:r>
              <a:rPr lang="ru-RU" dirty="0" smtClean="0"/>
              <a:t> Сообщества в Украине</a:t>
            </a:r>
            <a:endParaRPr lang="uk-UA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Антон </a:t>
            </a:r>
            <a:r>
              <a:rPr lang="ru-RU" dirty="0" smtClean="0"/>
              <a:t>Бойко / </a:t>
            </a:r>
            <a:r>
              <a:rPr lang="en-US" dirty="0" smtClean="0"/>
              <a:t>Microsoft </a:t>
            </a:r>
            <a:r>
              <a:rPr lang="en-US" dirty="0" smtClean="0"/>
              <a:t>Azure </a:t>
            </a:r>
            <a:r>
              <a:rPr lang="en-US" dirty="0" smtClean="0"/>
              <a:t>MVP</a:t>
            </a:r>
            <a:endParaRPr lang="ru-RU" dirty="0" smtClean="0"/>
          </a:p>
          <a:p>
            <a:r>
              <a:rPr lang="ru-RU" dirty="0"/>
              <a:t>Основатель Украинского </a:t>
            </a:r>
            <a:r>
              <a:rPr lang="en-US" dirty="0"/>
              <a:t>Azure </a:t>
            </a:r>
            <a:r>
              <a:rPr lang="ru-RU" dirty="0" smtClean="0"/>
              <a:t>Сообщества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648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Расписание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77500" lnSpcReduction="20000"/>
          </a:bodyPr>
          <a:lstStyle/>
          <a:p>
            <a:r>
              <a:rPr lang="ru-RU" dirty="0" smtClean="0"/>
              <a:t> Публикация </a:t>
            </a:r>
            <a:r>
              <a:rPr lang="ru-RU" dirty="0"/>
              <a:t>веб приложений на Azure </a:t>
            </a:r>
            <a:r>
              <a:rPr lang="ru-RU" dirty="0" err="1"/>
              <a:t>Web</a:t>
            </a:r>
            <a:r>
              <a:rPr lang="ru-RU" dirty="0"/>
              <a:t> </a:t>
            </a:r>
            <a:r>
              <a:rPr lang="ru-RU" dirty="0" err="1"/>
              <a:t>Sites</a:t>
            </a:r>
            <a:r>
              <a:rPr lang="ru-RU" dirty="0"/>
              <a:t> при помощи встроенного </a:t>
            </a:r>
            <a:r>
              <a:rPr lang="ru-RU" dirty="0" err="1"/>
              <a:t>build</a:t>
            </a:r>
            <a:r>
              <a:rPr lang="ru-RU" dirty="0"/>
              <a:t> сервера </a:t>
            </a:r>
            <a:r>
              <a:rPr lang="ru-RU" dirty="0" err="1" smtClean="0"/>
              <a:t>Kudu</a:t>
            </a:r>
            <a:r>
              <a:rPr lang="ru-RU" dirty="0" smtClean="0"/>
              <a:t>.</a:t>
            </a:r>
          </a:p>
          <a:p>
            <a:r>
              <a:rPr lang="en-US" dirty="0" smtClean="0"/>
              <a:t> </a:t>
            </a:r>
            <a:r>
              <a:rPr lang="uk-UA" dirty="0" smtClean="0"/>
              <a:t>Синхронизация </a:t>
            </a:r>
            <a:r>
              <a:rPr lang="uk-UA" dirty="0"/>
              <a:t>каталогов </a:t>
            </a:r>
            <a:r>
              <a:rPr lang="en-US" dirty="0"/>
              <a:t>Azure Active Directory - deep </a:t>
            </a:r>
            <a:r>
              <a:rPr lang="en-US" dirty="0" smtClean="0"/>
              <a:t>dive</a:t>
            </a:r>
            <a:r>
              <a:rPr lang="ru-RU" dirty="0" smtClean="0"/>
              <a:t>.</a:t>
            </a:r>
            <a:endParaRPr lang="en-US" dirty="0" smtClean="0"/>
          </a:p>
          <a:p>
            <a:r>
              <a:rPr lang="ru-RU" dirty="0"/>
              <a:t> Azure </a:t>
            </a:r>
            <a:r>
              <a:rPr lang="ru-RU" dirty="0" err="1"/>
              <a:t>Stream</a:t>
            </a:r>
            <a:r>
              <a:rPr lang="ru-RU" dirty="0"/>
              <a:t> </a:t>
            </a:r>
            <a:r>
              <a:rPr lang="ru-RU" dirty="0" err="1"/>
              <a:t>Analytics</a:t>
            </a:r>
            <a:r>
              <a:rPr lang="ru-RU" dirty="0"/>
              <a:t> для обработки большого объема событий</a:t>
            </a:r>
            <a:r>
              <a:rPr lang="ru-RU" dirty="0" smtClean="0"/>
              <a:t>.</a:t>
            </a:r>
          </a:p>
          <a:p>
            <a:r>
              <a:rPr lang="en-US" dirty="0" smtClean="0"/>
              <a:t> </a:t>
            </a:r>
            <a:r>
              <a:rPr lang="ru-RU" dirty="0" smtClean="0"/>
              <a:t>Алгоритмы </a:t>
            </a:r>
            <a:r>
              <a:rPr lang="ru-RU" dirty="0"/>
              <a:t>в Azure </a:t>
            </a:r>
            <a:r>
              <a:rPr lang="ru-RU" dirty="0" err="1"/>
              <a:t>Machine</a:t>
            </a:r>
            <a:r>
              <a:rPr lang="ru-RU" dirty="0"/>
              <a:t> Learning и где их лучше </a:t>
            </a:r>
            <a:r>
              <a:rPr lang="ru-RU" dirty="0" smtClean="0"/>
              <a:t>применять.</a:t>
            </a:r>
            <a:endParaRPr lang="en-US" dirty="0"/>
          </a:p>
          <a:p>
            <a:r>
              <a:rPr lang="en-US" dirty="0" smtClean="0"/>
              <a:t> </a:t>
            </a:r>
            <a:r>
              <a:rPr lang="ru-RU" dirty="0" smtClean="0"/>
              <a:t>Использование </a:t>
            </a:r>
            <a:r>
              <a:rPr lang="ru-RU" dirty="0" err="1"/>
              <a:t>Docker</a:t>
            </a:r>
            <a:r>
              <a:rPr lang="ru-RU" dirty="0"/>
              <a:t> контейнеров для обеспечения работы распределенного приложения в Azure.</a:t>
            </a:r>
            <a:endParaRPr lang="ru-RU" dirty="0" smtClean="0"/>
          </a:p>
          <a:p>
            <a:r>
              <a:rPr lang="ru-RU" dirty="0" smtClean="0"/>
              <a:t> Мобильная </a:t>
            </a:r>
            <a:r>
              <a:rPr lang="ru-RU" dirty="0"/>
              <a:t>криминалистика. Анализ резервных копий Windows </a:t>
            </a:r>
            <a:r>
              <a:rPr lang="ru-RU" dirty="0" smtClean="0"/>
              <a:t>Phone.</a:t>
            </a:r>
          </a:p>
          <a:p>
            <a:r>
              <a:rPr lang="ru-RU" dirty="0" smtClean="0"/>
              <a:t> Масштабирование </a:t>
            </a:r>
            <a:r>
              <a:rPr lang="ru-RU" dirty="0"/>
              <a:t>реляционной БД в Azure. Миф или реальность</a:t>
            </a:r>
            <a:r>
              <a:rPr lang="ru-RU" dirty="0" smtClean="0"/>
              <a:t>?</a:t>
            </a:r>
          </a:p>
          <a:p>
            <a:r>
              <a:rPr lang="ru-RU" dirty="0" smtClean="0"/>
              <a:t> </a:t>
            </a:r>
            <a:r>
              <a:rPr lang="ru-RU" dirty="0" err="1" smtClean="0"/>
              <a:t>Деплоймент</a:t>
            </a:r>
            <a:r>
              <a:rPr lang="ru-RU" dirty="0" smtClean="0"/>
              <a:t> </a:t>
            </a:r>
            <a:r>
              <a:rPr lang="ru-RU" dirty="0"/>
              <a:t>инфраструктуры и сервисов с использованием Azure </a:t>
            </a:r>
            <a:r>
              <a:rPr lang="ru-RU" dirty="0" err="1"/>
              <a:t>Service</a:t>
            </a:r>
            <a:r>
              <a:rPr lang="ru-RU" dirty="0"/>
              <a:t> </a:t>
            </a:r>
            <a:r>
              <a:rPr lang="ru-RU" dirty="0" err="1"/>
              <a:t>Management</a:t>
            </a:r>
            <a:r>
              <a:rPr lang="ru-RU" dirty="0"/>
              <a:t> </a:t>
            </a:r>
            <a:r>
              <a:rPr lang="ru-RU" dirty="0" err="1"/>
              <a:t>Cmdlets</a:t>
            </a:r>
            <a:r>
              <a:rPr lang="ru-RU" dirty="0" smtClean="0"/>
              <a:t>.</a:t>
            </a:r>
          </a:p>
          <a:p>
            <a:r>
              <a:rPr lang="uk-UA" dirty="0" smtClean="0"/>
              <a:t> Управление </a:t>
            </a:r>
            <a:r>
              <a:rPr lang="uk-UA" dirty="0"/>
              <a:t>релизами в </a:t>
            </a:r>
            <a:r>
              <a:rPr lang="en-US" dirty="0"/>
              <a:t>Azure </a:t>
            </a:r>
            <a:r>
              <a:rPr lang="uk-UA" dirty="0"/>
              <a:t>окружении используя </a:t>
            </a:r>
            <a:r>
              <a:rPr lang="en-US" dirty="0"/>
              <a:t>PowerShell </a:t>
            </a:r>
            <a:r>
              <a:rPr lang="uk-UA" dirty="0"/>
              <a:t>и </a:t>
            </a:r>
            <a:r>
              <a:rPr lang="en-US" dirty="0"/>
              <a:t>Desired State Configuration</a:t>
            </a:r>
            <a:r>
              <a:rPr lang="en-US" dirty="0" smtClean="0"/>
              <a:t>.</a:t>
            </a:r>
            <a:endParaRPr lang="ru-RU" dirty="0" smtClean="0"/>
          </a:p>
          <a:p>
            <a:r>
              <a:rPr lang="en-US" dirty="0" smtClean="0"/>
              <a:t> </a:t>
            </a:r>
            <a:r>
              <a:rPr lang="ru-RU" dirty="0" smtClean="0"/>
              <a:t>Тонкая </a:t>
            </a:r>
            <a:r>
              <a:rPr lang="ru-RU" dirty="0"/>
              <a:t>настройка производительности дисков на виртуальных машинах в Azure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562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Локации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lnSpcReduction="10000"/>
          </a:bodyPr>
          <a:lstStyle/>
          <a:p>
            <a:r>
              <a:rPr lang="ru-RU" dirty="0" smtClean="0"/>
              <a:t> Днепропетровск</a:t>
            </a:r>
            <a:endParaRPr lang="ru-RU" dirty="0"/>
          </a:p>
          <a:p>
            <a:r>
              <a:rPr lang="ru-RU" dirty="0"/>
              <a:t> Запорожье</a:t>
            </a:r>
          </a:p>
          <a:p>
            <a:r>
              <a:rPr lang="ru-RU" dirty="0" smtClean="0"/>
              <a:t> Киев</a:t>
            </a:r>
          </a:p>
          <a:p>
            <a:r>
              <a:rPr lang="ru-RU" dirty="0"/>
              <a:t> </a:t>
            </a:r>
            <a:r>
              <a:rPr lang="ru-RU" dirty="0" smtClean="0"/>
              <a:t>Львов</a:t>
            </a:r>
          </a:p>
          <a:p>
            <a:r>
              <a:rPr lang="ru-RU" dirty="0"/>
              <a:t> </a:t>
            </a:r>
            <a:r>
              <a:rPr lang="ru-RU" dirty="0" smtClean="0"/>
              <a:t>Одесса</a:t>
            </a:r>
          </a:p>
          <a:p>
            <a:r>
              <a:rPr lang="ru-RU" dirty="0"/>
              <a:t> </a:t>
            </a:r>
            <a:r>
              <a:rPr lang="ru-RU" dirty="0" smtClean="0"/>
              <a:t>Харьков</a:t>
            </a:r>
            <a:endParaRPr lang="uk-UA" dirty="0"/>
          </a:p>
          <a:p>
            <a:r>
              <a:rPr lang="ru-RU" dirty="0"/>
              <a:t> </a:t>
            </a:r>
            <a:r>
              <a:rPr lang="ru-RU" dirty="0" smtClean="0"/>
              <a:t>Астана</a:t>
            </a:r>
          </a:p>
          <a:p>
            <a:r>
              <a:rPr lang="ru-RU" dirty="0"/>
              <a:t> </a:t>
            </a:r>
            <a:r>
              <a:rPr lang="ru-RU" dirty="0" smtClean="0"/>
              <a:t>Алматы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ru-RU" dirty="0" smtClean="0"/>
              <a:t>Спрашивайте на локациях что где лежит!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8037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Партнеры</a:t>
            </a:r>
            <a:endParaRPr lang="uk-U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947" y="1690688"/>
            <a:ext cx="7154106" cy="4051677"/>
          </a:xfrm>
        </p:spPr>
      </p:pic>
    </p:spTree>
    <p:extLst>
      <p:ext uri="{BB962C8B-B14F-4D97-AF65-F5344CB8AC3E}">
        <p14:creationId xmlns:p14="http://schemas.microsoft.com/office/powerpoint/2010/main" val="289354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Самый активный участник </a:t>
            </a:r>
            <a:r>
              <a:rPr lang="en-US" dirty="0" err="1" smtClean="0"/>
              <a:t>AzureDay</a:t>
            </a:r>
            <a:endParaRPr lang="uk-UA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539" y="2239367"/>
            <a:ext cx="3034921" cy="3174603"/>
          </a:xfrm>
        </p:spPr>
      </p:pic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 smtClean="0"/>
              <a:t> </a:t>
            </a:r>
            <a:r>
              <a:rPr lang="en-US" dirty="0" smtClean="0"/>
              <a:t>#</a:t>
            </a:r>
            <a:r>
              <a:rPr lang="en-US" dirty="0" err="1" smtClean="0"/>
              <a:t>AzureDay</a:t>
            </a:r>
            <a:r>
              <a:rPr lang="en-US" dirty="0" smtClean="0"/>
              <a:t> </a:t>
            </a:r>
            <a:r>
              <a:rPr lang="ru-RU" dirty="0" smtClean="0"/>
              <a:t>на </a:t>
            </a:r>
            <a:r>
              <a:rPr lang="en-US" dirty="0" smtClean="0"/>
              <a:t>Facebook</a:t>
            </a:r>
            <a:endParaRPr lang="ru-RU" dirty="0" smtClean="0"/>
          </a:p>
          <a:p>
            <a:r>
              <a:rPr lang="ru-RU" dirty="0"/>
              <a:t> </a:t>
            </a:r>
            <a:r>
              <a:rPr lang="en-US" dirty="0" smtClean="0"/>
              <a:t>#</a:t>
            </a:r>
            <a:r>
              <a:rPr lang="en-US" dirty="0" err="1" smtClean="0"/>
              <a:t>AzureDay</a:t>
            </a:r>
            <a:r>
              <a:rPr lang="en-US" dirty="0" smtClean="0"/>
              <a:t> </a:t>
            </a:r>
            <a:r>
              <a:rPr lang="ru-RU" dirty="0" smtClean="0"/>
              <a:t>на </a:t>
            </a:r>
            <a:r>
              <a:rPr lang="en-US" dirty="0" smtClean="0"/>
              <a:t>Twitter</a:t>
            </a:r>
          </a:p>
          <a:p>
            <a:r>
              <a:rPr lang="en-US" dirty="0"/>
              <a:t> </a:t>
            </a:r>
            <a:r>
              <a:rPr lang="ru-RU" dirty="0" smtClean="0"/>
              <a:t>Количество</a:t>
            </a:r>
            <a:r>
              <a:rPr lang="en-US" dirty="0" smtClean="0"/>
              <a:t> </a:t>
            </a:r>
            <a:r>
              <a:rPr lang="ru-RU" dirty="0" smtClean="0"/>
              <a:t>разных</a:t>
            </a:r>
            <a:br>
              <a:rPr lang="ru-RU" dirty="0" smtClean="0"/>
            </a:br>
            <a:r>
              <a:rPr lang="ru-RU" dirty="0" smtClean="0"/>
              <a:t>постов </a:t>
            </a:r>
            <a:r>
              <a:rPr lang="ru-RU" dirty="0" smtClean="0"/>
              <a:t>и </a:t>
            </a:r>
            <a:r>
              <a:rPr lang="ru-RU" dirty="0" err="1" smtClean="0"/>
              <a:t>твитов</a:t>
            </a:r>
            <a:endParaRPr lang="en-US" dirty="0" smtClean="0"/>
          </a:p>
          <a:p>
            <a:r>
              <a:rPr lang="en-US" dirty="0"/>
              <a:t> </a:t>
            </a:r>
            <a:r>
              <a:rPr lang="ru-RU" dirty="0" smtClean="0"/>
              <a:t>Приятный подарок от сообщества</a:t>
            </a:r>
          </a:p>
        </p:txBody>
      </p:sp>
    </p:spTree>
    <p:extLst>
      <p:ext uri="{BB962C8B-B14F-4D97-AF65-F5344CB8AC3E}">
        <p14:creationId xmlns:p14="http://schemas.microsoft.com/office/powerpoint/2010/main" val="4022148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Вопросы</a:t>
            </a:r>
            <a:endParaRPr lang="uk-U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09"/>
          <a:stretch/>
        </p:blipFill>
        <p:spPr>
          <a:xfrm>
            <a:off x="838200" y="1575356"/>
            <a:ext cx="10515600" cy="3924295"/>
          </a:xfrm>
        </p:spPr>
      </p:pic>
    </p:spTree>
    <p:extLst>
      <p:ext uri="{BB962C8B-B14F-4D97-AF65-F5344CB8AC3E}">
        <p14:creationId xmlns:p14="http://schemas.microsoft.com/office/powerpoint/2010/main" val="3633448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Вопросы</a:t>
            </a:r>
            <a:endParaRPr lang="uk-UA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107929" cy="3099422"/>
          </a:xfrm>
        </p:spPr>
      </p:pic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690688"/>
            <a:ext cx="5181600" cy="3099422"/>
          </a:xfrm>
        </p:spPr>
      </p:pic>
    </p:spTree>
    <p:extLst>
      <p:ext uri="{BB962C8B-B14F-4D97-AF65-F5344CB8AC3E}">
        <p14:creationId xmlns:p14="http://schemas.microsoft.com/office/powerpoint/2010/main" val="30521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 marL="0" indent="0">
          <a:buNone/>
          <a:defRPr dirty="0" smtClean="0">
            <a:solidFill>
              <a:schemeClr val="bg1"/>
            </a:solidFill>
            <a:latin typeface="Segoe UI Semibold" panose="020B07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184</Words>
  <Application>Microsoft Office PowerPoint</Application>
  <PresentationFormat>Widescreen</PresentationFormat>
  <Paragraphs>33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Segoe UI</vt:lpstr>
      <vt:lpstr>Segoe UI Semibold</vt:lpstr>
      <vt:lpstr>Wingdings</vt:lpstr>
      <vt:lpstr>Office Theme</vt:lpstr>
      <vt:lpstr>PowerPoint Presentation</vt:lpstr>
      <vt:lpstr>PowerPoint Presentation</vt:lpstr>
      <vt:lpstr>Azure Day 2015 - Первая Конференция Azure Сообщества в Украине</vt:lpstr>
      <vt:lpstr>Расписание</vt:lpstr>
      <vt:lpstr>Локации</vt:lpstr>
      <vt:lpstr>Партнеры</vt:lpstr>
      <vt:lpstr>Самый активный участник AzureDay</vt:lpstr>
      <vt:lpstr>Вопросы</vt:lpstr>
      <vt:lpstr>Вопросы</vt:lpstr>
      <vt:lpstr>Let`s Rock!!!</vt:lpstr>
    </vt:vector>
  </TitlesOfParts>
  <Company>Lb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AzureDay 2015</dc:title>
  <dc:creator>Lb</dc:creator>
  <cp:lastModifiedBy>Anton Boyko</cp:lastModifiedBy>
  <cp:revision>92</cp:revision>
  <dcterms:created xsi:type="dcterms:W3CDTF">2015-02-09T10:50:28Z</dcterms:created>
  <dcterms:modified xsi:type="dcterms:W3CDTF">2015-03-14T00:23:07Z</dcterms:modified>
</cp:coreProperties>
</file>